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0" r:id="rId4"/>
    <p:sldId id="271" r:id="rId5"/>
    <p:sldId id="272" r:id="rId6"/>
    <p:sldId id="287" r:id="rId7"/>
    <p:sldId id="288" r:id="rId8"/>
    <p:sldId id="286" r:id="rId9"/>
    <p:sldId id="283" r:id="rId10"/>
    <p:sldId id="282" r:id="rId11"/>
    <p:sldId id="281" r:id="rId12"/>
    <p:sldId id="280" r:id="rId13"/>
    <p:sldId id="278" r:id="rId14"/>
    <p:sldId id="279" r:id="rId15"/>
    <p:sldId id="285" r:id="rId16"/>
    <p:sldId id="284" r:id="rId17"/>
    <p:sldId id="289" r:id="rId18"/>
    <p:sldId id="290" r:id="rId19"/>
    <p:sldId id="291" r:id="rId20"/>
    <p:sldId id="292" r:id="rId21"/>
    <p:sldId id="294" r:id="rId22"/>
    <p:sldId id="293" r:id="rId23"/>
    <p:sldId id="295" r:id="rId24"/>
    <p:sldId id="296" r:id="rId25"/>
    <p:sldId id="297" r:id="rId26"/>
    <p:sldId id="299" r:id="rId27"/>
    <p:sldId id="298" r:id="rId28"/>
    <p:sldId id="300" r:id="rId29"/>
    <p:sldId id="301" r:id="rId30"/>
    <p:sldId id="269" r:id="rId31"/>
    <p:sldId id="257" r:id="rId32"/>
    <p:sldId id="261" r:id="rId33"/>
    <p:sldId id="258" r:id="rId34"/>
    <p:sldId id="267" r:id="rId35"/>
    <p:sldId id="259" r:id="rId36"/>
    <p:sldId id="266" r:id="rId37"/>
    <p:sldId id="260" r:id="rId38"/>
    <p:sldId id="265" r:id="rId39"/>
    <p:sldId id="304" r:id="rId40"/>
    <p:sldId id="305" r:id="rId41"/>
    <p:sldId id="277" r:id="rId42"/>
    <p:sldId id="302" r:id="rId4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1" autoAdjust="0"/>
    <p:restoredTop sz="94660"/>
  </p:normalViewPr>
  <p:slideViewPr>
    <p:cSldViewPr>
      <p:cViewPr>
        <p:scale>
          <a:sx n="70" d="100"/>
          <a:sy n="70" d="100"/>
        </p:scale>
        <p:origin x="-1944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配分比例</c:v>
                </c:pt>
              </c:strCache>
            </c:strRef>
          </c:tx>
          <c:dLbls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22</c:v>
                </c:pt>
                <c:pt idx="1">
                  <c:v>20.5</c:v>
                </c:pt>
                <c:pt idx="2">
                  <c:v>20.16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562560"/>
        <c:axId val="92564096"/>
      </c:radarChart>
      <c:catAx>
        <c:axId val="9256256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2564096"/>
        <c:crosses val="autoZero"/>
        <c:auto val="1"/>
        <c:lblAlgn val="ctr"/>
        <c:lblOffset val="100"/>
        <c:noMultiLvlLbl val="0"/>
      </c:catAx>
      <c:valAx>
        <c:axId val="92564096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92562560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19.5</c:v>
                </c:pt>
                <c:pt idx="1">
                  <c:v>19.829999999999998</c:v>
                </c:pt>
                <c:pt idx="2">
                  <c:v>19.829999999999998</c:v>
                </c:pt>
                <c:pt idx="3">
                  <c:v>19.329999999999998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635136"/>
        <c:axId val="92636672"/>
      </c:radarChart>
      <c:catAx>
        <c:axId val="9263513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2636672"/>
        <c:crosses val="autoZero"/>
        <c:auto val="1"/>
        <c:lblAlgn val="ctr"/>
        <c:lblOffset val="100"/>
        <c:noMultiLvlLbl val="0"/>
      </c:catAx>
      <c:valAx>
        <c:axId val="92636672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92635136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21.5</c:v>
                </c:pt>
                <c:pt idx="1">
                  <c:v>22</c:v>
                </c:pt>
                <c:pt idx="2">
                  <c:v>22.16</c:v>
                </c:pt>
                <c:pt idx="3">
                  <c:v>22.16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932736"/>
        <c:axId val="92938624"/>
      </c:radarChart>
      <c:catAx>
        <c:axId val="9293273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2938624"/>
        <c:crosses val="autoZero"/>
        <c:auto val="1"/>
        <c:lblAlgn val="ctr"/>
        <c:lblOffset val="100"/>
        <c:noMultiLvlLbl val="0"/>
      </c:catAx>
      <c:valAx>
        <c:axId val="92938624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92932736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21.33</c:v>
                </c:pt>
                <c:pt idx="1">
                  <c:v>21.66</c:v>
                </c:pt>
                <c:pt idx="2">
                  <c:v>21.16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259264"/>
        <c:axId val="93260800"/>
      </c:radarChart>
      <c:catAx>
        <c:axId val="9325926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3260800"/>
        <c:crosses val="autoZero"/>
        <c:auto val="1"/>
        <c:lblAlgn val="ctr"/>
        <c:lblOffset val="100"/>
        <c:noMultiLvlLbl val="0"/>
      </c:catAx>
      <c:valAx>
        <c:axId val="93260800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93259264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20.83</c:v>
                </c:pt>
                <c:pt idx="1">
                  <c:v>22</c:v>
                </c:pt>
                <c:pt idx="2">
                  <c:v>21.83</c:v>
                </c:pt>
                <c:pt idx="3">
                  <c:v>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303168"/>
        <c:axId val="93304704"/>
      </c:radarChart>
      <c:catAx>
        <c:axId val="9330316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3304704"/>
        <c:crosses val="autoZero"/>
        <c:auto val="1"/>
        <c:lblAlgn val="ctr"/>
        <c:lblOffset val="100"/>
        <c:noMultiLvlLbl val="0"/>
      </c:catAx>
      <c:valAx>
        <c:axId val="93304704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93303168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21.66</c:v>
                </c:pt>
                <c:pt idx="1">
                  <c:v>22</c:v>
                </c:pt>
                <c:pt idx="2">
                  <c:v>21.33</c:v>
                </c:pt>
                <c:pt idx="3">
                  <c:v>20.83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257344"/>
        <c:axId val="99271424"/>
      </c:radarChart>
      <c:catAx>
        <c:axId val="9925734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9271424"/>
        <c:crosses val="autoZero"/>
        <c:auto val="1"/>
        <c:lblAlgn val="ctr"/>
        <c:lblOffset val="100"/>
        <c:noMultiLvlLbl val="0"/>
      </c:catAx>
      <c:valAx>
        <c:axId val="99271424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99257344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21.67</c:v>
                </c:pt>
                <c:pt idx="1">
                  <c:v>21.5</c:v>
                </c:pt>
                <c:pt idx="2">
                  <c:v>21.5</c:v>
                </c:pt>
                <c:pt idx="3">
                  <c:v>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575680"/>
        <c:axId val="99577216"/>
      </c:radarChart>
      <c:catAx>
        <c:axId val="9957568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9577216"/>
        <c:crosses val="autoZero"/>
        <c:auto val="1"/>
        <c:lblAlgn val="ctr"/>
        <c:lblOffset val="100"/>
        <c:noMultiLvlLbl val="0"/>
      </c:catAx>
      <c:valAx>
        <c:axId val="99577216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99575680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20.67</c:v>
                </c:pt>
                <c:pt idx="1">
                  <c:v>21.33</c:v>
                </c:pt>
                <c:pt idx="2">
                  <c:v>20.67</c:v>
                </c:pt>
                <c:pt idx="3">
                  <c:v>20.329999999999998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56448"/>
        <c:axId val="99657984"/>
      </c:radarChart>
      <c:catAx>
        <c:axId val="9965644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9657984"/>
        <c:crosses val="autoZero"/>
        <c:auto val="1"/>
        <c:lblAlgn val="ctr"/>
        <c:lblOffset val="100"/>
        <c:noMultiLvlLbl val="0"/>
      </c:catAx>
      <c:valAx>
        <c:axId val="99657984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99656448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0_);[Red]\(0\)</c:formatCode>
                <c:ptCount val="4"/>
                <c:pt idx="0">
                  <c:v>21.17</c:v>
                </c:pt>
                <c:pt idx="1">
                  <c:v>21.33</c:v>
                </c:pt>
                <c:pt idx="2">
                  <c:v>21.83</c:v>
                </c:pt>
                <c:pt idx="3">
                  <c:v>20.67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71424"/>
        <c:axId val="99693696"/>
      </c:radarChart>
      <c:catAx>
        <c:axId val="9967142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9693696"/>
        <c:crosses val="autoZero"/>
        <c:auto val="1"/>
        <c:lblAlgn val="ctr"/>
        <c:lblOffset val="100"/>
        <c:noMultiLvlLbl val="0"/>
      </c:catAx>
      <c:valAx>
        <c:axId val="99693696"/>
        <c:scaling>
          <c:orientation val="minMax"/>
          <c:max val="25"/>
          <c:min val="0"/>
        </c:scaling>
        <c:delete val="0"/>
        <c:axPos val="l"/>
        <c:majorGridlines/>
        <c:numFmt formatCode="0_);[Red]\(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99671424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20.5</c:v>
                </c:pt>
                <c:pt idx="1">
                  <c:v>21.3</c:v>
                </c:pt>
                <c:pt idx="2">
                  <c:v>21</c:v>
                </c:pt>
                <c:pt idx="3">
                  <c:v>20.83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752192"/>
        <c:axId val="99758080"/>
      </c:radarChart>
      <c:catAx>
        <c:axId val="9975219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9758080"/>
        <c:crosses val="autoZero"/>
        <c:auto val="1"/>
        <c:lblAlgn val="ctr"/>
        <c:lblOffset val="100"/>
        <c:noMultiLvlLbl val="0"/>
      </c:catAx>
      <c:valAx>
        <c:axId val="99758080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99752192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0.000_);[Red]\(0.000\)</c:formatCode>
                <c:ptCount val="4"/>
                <c:pt idx="0">
                  <c:v>19.329999999999998</c:v>
                </c:pt>
                <c:pt idx="1">
                  <c:v>19.329999999999998</c:v>
                </c:pt>
                <c:pt idx="2">
                  <c:v>19.5</c:v>
                </c:pt>
                <c:pt idx="3">
                  <c:v>18.66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490304"/>
        <c:axId val="63492096"/>
      </c:radarChart>
      <c:catAx>
        <c:axId val="6349030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63492096"/>
        <c:crosses val="autoZero"/>
        <c:auto val="1"/>
        <c:lblAlgn val="ctr"/>
        <c:lblOffset val="100"/>
        <c:noMultiLvlLbl val="0"/>
      </c:catAx>
      <c:valAx>
        <c:axId val="63492096"/>
        <c:scaling>
          <c:orientation val="minMax"/>
          <c:max val="25"/>
          <c:min val="0"/>
        </c:scaling>
        <c:delete val="0"/>
        <c:axPos val="l"/>
        <c:majorGridlines/>
        <c:numFmt formatCode="0.000_);[Red]\(0.0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63490304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19.5</c:v>
                </c:pt>
                <c:pt idx="1">
                  <c:v>19.5</c:v>
                </c:pt>
                <c:pt idx="2">
                  <c:v>19.329999999999998</c:v>
                </c:pt>
                <c:pt idx="3">
                  <c:v>18.5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800192"/>
        <c:axId val="99801728"/>
      </c:radarChart>
      <c:catAx>
        <c:axId val="9980019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9801728"/>
        <c:crosses val="autoZero"/>
        <c:auto val="1"/>
        <c:lblAlgn val="ctr"/>
        <c:lblOffset val="100"/>
        <c:noMultiLvlLbl val="0"/>
      </c:catAx>
      <c:valAx>
        <c:axId val="99801728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99800192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19.5</c:v>
                </c:pt>
                <c:pt idx="1">
                  <c:v>19.5</c:v>
                </c:pt>
                <c:pt idx="2">
                  <c:v>18.829999999999998</c:v>
                </c:pt>
                <c:pt idx="3">
                  <c:v>18.670000000000002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872768"/>
        <c:axId val="99874304"/>
      </c:radarChart>
      <c:catAx>
        <c:axId val="9987276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9874304"/>
        <c:crosses val="autoZero"/>
        <c:auto val="1"/>
        <c:lblAlgn val="ctr"/>
        <c:lblOffset val="100"/>
        <c:noMultiLvlLbl val="0"/>
      </c:catAx>
      <c:valAx>
        <c:axId val="99874304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99872768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19.5</c:v>
                </c:pt>
                <c:pt idx="1">
                  <c:v>19.16</c:v>
                </c:pt>
                <c:pt idx="2">
                  <c:v>19.16</c:v>
                </c:pt>
                <c:pt idx="3">
                  <c:v>19.16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891840"/>
        <c:axId val="99914112"/>
      </c:radarChart>
      <c:catAx>
        <c:axId val="9989184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9914112"/>
        <c:crosses val="autoZero"/>
        <c:auto val="1"/>
        <c:lblAlgn val="ctr"/>
        <c:lblOffset val="100"/>
        <c:noMultiLvlLbl val="0"/>
      </c:catAx>
      <c:valAx>
        <c:axId val="99914112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99891840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20.5</c:v>
                </c:pt>
                <c:pt idx="1">
                  <c:v>20.5</c:v>
                </c:pt>
                <c:pt idx="2">
                  <c:v>20.67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210176"/>
        <c:axId val="100211712"/>
      </c:radarChart>
      <c:catAx>
        <c:axId val="10021017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00211712"/>
        <c:crosses val="autoZero"/>
        <c:auto val="1"/>
        <c:lblAlgn val="ctr"/>
        <c:lblOffset val="100"/>
        <c:noMultiLvlLbl val="0"/>
      </c:catAx>
      <c:valAx>
        <c:axId val="100211712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100210176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21.66</c:v>
                </c:pt>
                <c:pt idx="1">
                  <c:v>21.33</c:v>
                </c:pt>
                <c:pt idx="2">
                  <c:v>21.83</c:v>
                </c:pt>
                <c:pt idx="3">
                  <c:v>21.67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286848"/>
        <c:axId val="100288384"/>
      </c:radarChart>
      <c:catAx>
        <c:axId val="10028684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00288384"/>
        <c:crosses val="autoZero"/>
        <c:auto val="1"/>
        <c:lblAlgn val="ctr"/>
        <c:lblOffset val="100"/>
        <c:noMultiLvlLbl val="0"/>
      </c:catAx>
      <c:valAx>
        <c:axId val="100288384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100286848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18.829999999999998</c:v>
                </c:pt>
                <c:pt idx="1">
                  <c:v>19.16</c:v>
                </c:pt>
                <c:pt idx="2">
                  <c:v>19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14112"/>
        <c:axId val="100320000"/>
      </c:radarChart>
      <c:catAx>
        <c:axId val="10031411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00320000"/>
        <c:crosses val="autoZero"/>
        <c:auto val="1"/>
        <c:lblAlgn val="ctr"/>
        <c:lblOffset val="100"/>
        <c:noMultiLvlLbl val="0"/>
      </c:catAx>
      <c:valAx>
        <c:axId val="100320000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100314112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21.66</c:v>
                </c:pt>
                <c:pt idx="1">
                  <c:v>22</c:v>
                </c:pt>
                <c:pt idx="2">
                  <c:v>21.33</c:v>
                </c:pt>
                <c:pt idx="3">
                  <c:v>20.66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989376"/>
        <c:axId val="99990912"/>
      </c:radarChart>
      <c:catAx>
        <c:axId val="9998937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9990912"/>
        <c:crosses val="autoZero"/>
        <c:auto val="1"/>
        <c:lblAlgn val="ctr"/>
        <c:lblOffset val="100"/>
        <c:noMultiLvlLbl val="0"/>
      </c:catAx>
      <c:valAx>
        <c:axId val="99990912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99989376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配分比例</c:v>
                </c:pt>
              </c:strCache>
            </c:strRef>
          </c:tx>
          <c:dLbls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工作表1!$A$2:$A$6</c:f>
              <c:strCache>
                <c:ptCount val="5"/>
                <c:pt idx="0">
                  <c:v>流程掌控</c:v>
                </c:pt>
                <c:pt idx="1">
                  <c:v>主持台風</c:v>
                </c:pt>
                <c:pt idx="2">
                  <c:v>設備確認</c:v>
                </c:pt>
                <c:pt idx="3">
                  <c:v>活動準備</c:v>
                </c:pt>
                <c:pt idx="4">
                  <c:v>團隊合作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54720931024517"/>
          <c:y val="0.11614083041381942"/>
          <c:w val="0.44240852948500914"/>
          <c:h val="0.76066988102258137"/>
        </c:manualLayout>
      </c:layout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評分</c:v>
                </c:pt>
              </c:strCache>
            </c:strRef>
          </c:tx>
          <c:cat>
            <c:strRef>
              <c:f>工作表1!$A$2:$A$6</c:f>
              <c:strCache>
                <c:ptCount val="5"/>
                <c:pt idx="0">
                  <c:v>流程掌控</c:v>
                </c:pt>
                <c:pt idx="1">
                  <c:v>主持台風</c:v>
                </c:pt>
                <c:pt idx="2">
                  <c:v>設備確認</c:v>
                </c:pt>
                <c:pt idx="3">
                  <c:v>活動準備</c:v>
                </c:pt>
                <c:pt idx="4">
                  <c:v>團隊合作</c:v>
                </c:pt>
              </c:strCache>
            </c:strRef>
          </c:cat>
          <c:val>
            <c:numRef>
              <c:f>工作表1!$B$2:$B$6</c:f>
              <c:numCache>
                <c:formatCode>0_);[Red]\(0\)</c:formatCode>
                <c:ptCount val="5"/>
                <c:pt idx="0" formatCode="0.0_);[Red]\(0.0\)">
                  <c:v>73</c:v>
                </c:pt>
                <c:pt idx="1">
                  <c:v>97</c:v>
                </c:pt>
                <c:pt idx="2">
                  <c:v>88</c:v>
                </c:pt>
                <c:pt idx="3">
                  <c:v>91</c:v>
                </c:pt>
                <c:pt idx="4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56864"/>
        <c:axId val="100358400"/>
      </c:radarChart>
      <c:catAx>
        <c:axId val="100356864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crossAx val="100358400"/>
        <c:crosses val="autoZero"/>
        <c:auto val="1"/>
        <c:lblAlgn val="ctr"/>
        <c:lblOffset val="100"/>
        <c:noMultiLvlLbl val="0"/>
      </c:catAx>
      <c:valAx>
        <c:axId val="100358400"/>
        <c:scaling>
          <c:orientation val="minMax"/>
          <c:max val="100"/>
          <c:min val="0"/>
        </c:scaling>
        <c:delete val="0"/>
        <c:axPos val="l"/>
        <c:majorGridlines/>
        <c:numFmt formatCode="0.0_);[Red]\(0.0\)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zh-TW"/>
          </a:p>
        </c:txPr>
        <c:crossAx val="100356864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配分比例</c:v>
                </c:pt>
              </c:strCache>
            </c:strRef>
          </c:tx>
          <c:dLbls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工作表1!$A$2:$A$5</c:f>
              <c:strCache>
                <c:ptCount val="4"/>
                <c:pt idx="0">
                  <c:v>標準制定</c:v>
                </c:pt>
                <c:pt idx="1">
                  <c:v>講評</c:v>
                </c:pt>
                <c:pt idx="2">
                  <c:v>簡報製作</c:v>
                </c:pt>
                <c:pt idx="3">
                  <c:v>團隊合作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0.000_);[Red]\(0.000\)</c:formatCode>
                <c:ptCount val="4"/>
                <c:pt idx="0">
                  <c:v>19.5</c:v>
                </c:pt>
                <c:pt idx="1">
                  <c:v>19.16</c:v>
                </c:pt>
                <c:pt idx="2">
                  <c:v>19.66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016320"/>
        <c:axId val="81017856"/>
      </c:radarChart>
      <c:catAx>
        <c:axId val="8101632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81017856"/>
        <c:crosses val="autoZero"/>
        <c:auto val="1"/>
        <c:lblAlgn val="ctr"/>
        <c:lblOffset val="100"/>
        <c:noMultiLvlLbl val="0"/>
      </c:catAx>
      <c:valAx>
        <c:axId val="81017856"/>
        <c:scaling>
          <c:orientation val="minMax"/>
          <c:max val="25"/>
          <c:min val="0"/>
        </c:scaling>
        <c:delete val="0"/>
        <c:axPos val="l"/>
        <c:majorGridlines/>
        <c:numFmt formatCode="0.000_);[Red]\(0.0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81016320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標準制定</c:v>
                </c:pt>
                <c:pt idx="1">
                  <c:v>講評</c:v>
                </c:pt>
                <c:pt idx="2">
                  <c:v>簡報製作</c:v>
                </c:pt>
                <c:pt idx="3">
                  <c:v>團隊合作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80</c:v>
                </c:pt>
                <c:pt idx="1">
                  <c:v>92</c:v>
                </c:pt>
                <c:pt idx="2">
                  <c:v>85</c:v>
                </c:pt>
                <c:pt idx="3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428032"/>
        <c:axId val="100442112"/>
      </c:radarChart>
      <c:catAx>
        <c:axId val="100428032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crossAx val="100442112"/>
        <c:crosses val="autoZero"/>
        <c:auto val="1"/>
        <c:lblAlgn val="ctr"/>
        <c:lblOffset val="100"/>
        <c:noMultiLvlLbl val="0"/>
      </c:catAx>
      <c:valAx>
        <c:axId val="10044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zh-TW"/>
          </a:p>
        </c:txPr>
        <c:crossAx val="10042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配分比例</c:v>
                </c:pt>
              </c:strCache>
            </c:strRef>
          </c:tx>
          <c:dLbls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工作表1!$A$2:$A$5</c:f>
              <c:strCache>
                <c:ptCount val="4"/>
                <c:pt idx="0">
                  <c:v>影片啟發</c:v>
                </c:pt>
                <c:pt idx="1">
                  <c:v>影片創意</c:v>
                </c:pt>
                <c:pt idx="2">
                  <c:v>影片品質</c:v>
                </c:pt>
                <c:pt idx="3">
                  <c:v>團隊合作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影片啟發</c:v>
                </c:pt>
                <c:pt idx="1">
                  <c:v>影片創意</c:v>
                </c:pt>
                <c:pt idx="2">
                  <c:v>影片品質</c:v>
                </c:pt>
                <c:pt idx="3">
                  <c:v>團隊合作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80</c:v>
                </c:pt>
                <c:pt idx="1">
                  <c:v>80</c:v>
                </c:pt>
                <c:pt idx="2">
                  <c:v>85</c:v>
                </c:pt>
                <c:pt idx="3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802560"/>
        <c:axId val="100804096"/>
      </c:radarChart>
      <c:catAx>
        <c:axId val="100802560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crossAx val="100804096"/>
        <c:crosses val="autoZero"/>
        <c:auto val="1"/>
        <c:lblAlgn val="ctr"/>
        <c:lblOffset val="100"/>
        <c:noMultiLvlLbl val="0"/>
      </c:catAx>
      <c:valAx>
        <c:axId val="10080409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zh-TW"/>
          </a:p>
        </c:txPr>
        <c:crossAx val="100802560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配分比例</c:v>
                </c:pt>
              </c:strCache>
            </c:strRef>
          </c:tx>
          <c:dLbls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工作表1!$A$2:$A$5</c:f>
              <c:strCache>
                <c:ptCount val="4"/>
                <c:pt idx="0">
                  <c:v>資料統整</c:v>
                </c:pt>
                <c:pt idx="1">
                  <c:v>完整性</c:v>
                </c:pt>
                <c:pt idx="2">
                  <c:v>簡報製作</c:v>
                </c:pt>
                <c:pt idx="3">
                  <c:v>團隊合作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資料統整</c:v>
                </c:pt>
                <c:pt idx="1">
                  <c:v>完整性</c:v>
                </c:pt>
                <c:pt idx="2">
                  <c:v>簡報製作</c:v>
                </c:pt>
                <c:pt idx="3">
                  <c:v>團隊合作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80</c:v>
                </c:pt>
                <c:pt idx="1">
                  <c:v>85</c:v>
                </c:pt>
                <c:pt idx="2">
                  <c:v>90</c:v>
                </c:pt>
                <c:pt idx="3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248128"/>
        <c:axId val="49249664"/>
      </c:radarChart>
      <c:catAx>
        <c:axId val="49248128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crossAx val="49249664"/>
        <c:crosses val="autoZero"/>
        <c:auto val="1"/>
        <c:lblAlgn val="ctr"/>
        <c:lblOffset val="100"/>
        <c:noMultiLvlLbl val="0"/>
      </c:catAx>
      <c:valAx>
        <c:axId val="49249664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zh-TW"/>
          </a:p>
        </c:txPr>
        <c:crossAx val="49248128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配分比例</c:v>
                </c:pt>
              </c:strCache>
            </c:strRef>
          </c:tx>
          <c:dLbls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工作表1!$A$2:$A$4</c:f>
              <c:strCache>
                <c:ptCount val="3"/>
                <c:pt idx="0">
                  <c:v>服務態度</c:v>
                </c:pt>
                <c:pt idx="1">
                  <c:v>事前準備</c:v>
                </c:pt>
                <c:pt idx="2">
                  <c:v>團隊合作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50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cat>
            <c:strRef>
              <c:f>工作表1!$A$2:$A$4</c:f>
              <c:strCache>
                <c:ptCount val="3"/>
                <c:pt idx="0">
                  <c:v>服務態度</c:v>
                </c:pt>
                <c:pt idx="1">
                  <c:v>事前準備</c:v>
                </c:pt>
                <c:pt idx="2">
                  <c:v>團隊合作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73</c:v>
                </c:pt>
                <c:pt idx="1">
                  <c:v>79</c:v>
                </c:pt>
                <c:pt idx="2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39488"/>
        <c:axId val="49441024"/>
      </c:radarChart>
      <c:catAx>
        <c:axId val="49439488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crossAx val="49441024"/>
        <c:crosses val="autoZero"/>
        <c:auto val="1"/>
        <c:lblAlgn val="ctr"/>
        <c:lblOffset val="100"/>
        <c:noMultiLvlLbl val="0"/>
      </c:catAx>
      <c:valAx>
        <c:axId val="4944102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zh-TW"/>
          </a:p>
        </c:txPr>
        <c:crossAx val="49439488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19.829999999999998</c:v>
                </c:pt>
                <c:pt idx="1">
                  <c:v>20.66</c:v>
                </c:pt>
                <c:pt idx="2">
                  <c:v>21.5</c:v>
                </c:pt>
                <c:pt idx="3">
                  <c:v>21.83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101184"/>
        <c:axId val="81102720"/>
      </c:radarChart>
      <c:catAx>
        <c:axId val="811011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81102720"/>
        <c:crosses val="autoZero"/>
        <c:auto val="1"/>
        <c:lblAlgn val="ctr"/>
        <c:lblOffset val="100"/>
        <c:noMultiLvlLbl val="0"/>
      </c:catAx>
      <c:valAx>
        <c:axId val="81102720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81101184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0_);[Red]\(0\)</c:formatCode>
                <c:ptCount val="4"/>
                <c:pt idx="0">
                  <c:v>19.329999999999998</c:v>
                </c:pt>
                <c:pt idx="1">
                  <c:v>19.5</c:v>
                </c:pt>
                <c:pt idx="2">
                  <c:v>19.829999999999998</c:v>
                </c:pt>
                <c:pt idx="3">
                  <c:v>19.66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120256"/>
        <c:axId val="81122048"/>
      </c:radarChart>
      <c:catAx>
        <c:axId val="8112025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81122048"/>
        <c:crosses val="autoZero"/>
        <c:auto val="1"/>
        <c:lblAlgn val="ctr"/>
        <c:lblOffset val="100"/>
        <c:noMultiLvlLbl val="0"/>
      </c:catAx>
      <c:valAx>
        <c:axId val="81122048"/>
        <c:scaling>
          <c:orientation val="minMax"/>
          <c:max val="25"/>
          <c:min val="0"/>
        </c:scaling>
        <c:delete val="0"/>
        <c:axPos val="l"/>
        <c:majorGridlines/>
        <c:numFmt formatCode="0_);[Red]\(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81120256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0_);[Red]\(0\)</c:formatCode>
                <c:ptCount val="4"/>
                <c:pt idx="0">
                  <c:v>18.66</c:v>
                </c:pt>
                <c:pt idx="1">
                  <c:v>18.5</c:v>
                </c:pt>
                <c:pt idx="2">
                  <c:v>18.66</c:v>
                </c:pt>
                <c:pt idx="3">
                  <c:v>17.66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151872"/>
        <c:axId val="81153408"/>
      </c:radarChart>
      <c:catAx>
        <c:axId val="811518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81153408"/>
        <c:crosses val="autoZero"/>
        <c:auto val="1"/>
        <c:lblAlgn val="ctr"/>
        <c:lblOffset val="100"/>
        <c:noMultiLvlLbl val="0"/>
      </c:catAx>
      <c:valAx>
        <c:axId val="81153408"/>
        <c:scaling>
          <c:orientation val="minMax"/>
          <c:max val="25"/>
          <c:min val="0"/>
        </c:scaling>
        <c:delete val="0"/>
        <c:axPos val="l"/>
        <c:majorGridlines/>
        <c:numFmt formatCode="0_);[Red]\(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81151872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21</c:v>
                </c:pt>
                <c:pt idx="1">
                  <c:v>20.329999999999998</c:v>
                </c:pt>
                <c:pt idx="2">
                  <c:v>19.66</c:v>
                </c:pt>
                <c:pt idx="3">
                  <c:v>19.66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232640"/>
        <c:axId val="81234176"/>
      </c:radarChart>
      <c:catAx>
        <c:axId val="8123264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81234176"/>
        <c:crosses val="autoZero"/>
        <c:auto val="1"/>
        <c:lblAlgn val="ctr"/>
        <c:lblOffset val="100"/>
        <c:noMultiLvlLbl val="0"/>
      </c:catAx>
      <c:valAx>
        <c:axId val="81234176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81232640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19.5</c:v>
                </c:pt>
                <c:pt idx="1">
                  <c:v>20.5</c:v>
                </c:pt>
                <c:pt idx="2">
                  <c:v>19.829999999999998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466560"/>
        <c:axId val="92468352"/>
      </c:radarChart>
      <c:catAx>
        <c:axId val="9246656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2468352"/>
        <c:crosses val="autoZero"/>
        <c:auto val="1"/>
        <c:lblAlgn val="ctr"/>
        <c:lblOffset val="100"/>
        <c:noMultiLvlLbl val="0"/>
      </c:catAx>
      <c:valAx>
        <c:axId val="92468352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92466560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給分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團隊合作</c:v>
                </c:pt>
                <c:pt idx="1">
                  <c:v>內容可行性</c:v>
                </c:pt>
                <c:pt idx="2">
                  <c:v>創意潛力</c:v>
                </c:pt>
                <c:pt idx="3">
                  <c:v>簡報內容</c:v>
                </c:pt>
              </c:strCache>
            </c:strRef>
          </c:cat>
          <c:val>
            <c:numRef>
              <c:f>工作表1!$B$2:$B$5</c:f>
              <c:numCache>
                <c:formatCode>0.00_);[Red]\(0.00\)</c:formatCode>
                <c:ptCount val="4"/>
                <c:pt idx="0">
                  <c:v>19.16</c:v>
                </c:pt>
                <c:pt idx="1">
                  <c:v>19.829999999999998</c:v>
                </c:pt>
                <c:pt idx="2">
                  <c:v>20.16</c:v>
                </c:pt>
                <c:pt idx="3">
                  <c:v>19.16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489984"/>
        <c:axId val="92504064"/>
      </c:radarChart>
      <c:catAx>
        <c:axId val="924899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2504064"/>
        <c:crosses val="autoZero"/>
        <c:auto val="1"/>
        <c:lblAlgn val="ctr"/>
        <c:lblOffset val="100"/>
        <c:noMultiLvlLbl val="0"/>
      </c:catAx>
      <c:valAx>
        <c:axId val="92504064"/>
        <c:scaling>
          <c:orientation val="minMax"/>
          <c:max val="25"/>
          <c:min val="0"/>
        </c:scaling>
        <c:delete val="0"/>
        <c:axPos val="l"/>
        <c:majorGridlines/>
        <c:numFmt formatCode="0.00_);[Red]\(0.00\)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92489984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F8B1D2A-BEC9-4407-BFEB-B296ACE55D51}" type="datetimeFigureOut">
              <a:rPr lang="zh-TW" altLang="en-US" smtClean="0"/>
              <a:t>2014/11/22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8E10C3C-4E85-4575-A477-D7627A66C5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D2A-BEC9-4407-BFEB-B296ACE55D51}" type="datetimeFigureOut">
              <a:rPr lang="zh-TW" altLang="en-US" smtClean="0"/>
              <a:t>2014/11/22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0C3C-4E85-4575-A477-D7627A66C5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D2A-BEC9-4407-BFEB-B296ACE55D51}" type="datetimeFigureOut">
              <a:rPr lang="zh-TW" altLang="en-US" smtClean="0"/>
              <a:t>2014/11/22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0C3C-4E85-4575-A477-D7627A66C5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D2A-BEC9-4407-BFEB-B296ACE55D51}" type="datetimeFigureOut">
              <a:rPr lang="zh-TW" altLang="en-US" smtClean="0"/>
              <a:t>2014/11/22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0C3C-4E85-4575-A477-D7627A66C5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D2A-BEC9-4407-BFEB-B296ACE55D51}" type="datetimeFigureOut">
              <a:rPr lang="zh-TW" altLang="en-US" smtClean="0"/>
              <a:t>2014/11/22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0C3C-4E85-4575-A477-D7627A66C5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D2A-BEC9-4407-BFEB-B296ACE55D51}" type="datetimeFigureOut">
              <a:rPr lang="zh-TW" altLang="en-US" smtClean="0"/>
              <a:t>2014/11/22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0C3C-4E85-4575-A477-D7627A66C5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D2A-BEC9-4407-BFEB-B296ACE55D51}" type="datetimeFigureOut">
              <a:rPr lang="zh-TW" altLang="en-US" smtClean="0"/>
              <a:t>2014/11/22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0C3C-4E85-4575-A477-D7627A66C5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D2A-BEC9-4407-BFEB-B296ACE55D51}" type="datetimeFigureOut">
              <a:rPr lang="zh-TW" altLang="en-US" smtClean="0"/>
              <a:t>2014/11/22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0C3C-4E85-4575-A477-D7627A66C5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D2A-BEC9-4407-BFEB-B296ACE55D51}" type="datetimeFigureOut">
              <a:rPr lang="zh-TW" altLang="en-US" smtClean="0"/>
              <a:t>2014/11/22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0C3C-4E85-4575-A477-D7627A66C5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F8B1D2A-BEC9-4407-BFEB-B296ACE55D51}" type="datetimeFigureOut">
              <a:rPr lang="zh-TW" altLang="en-US" smtClean="0"/>
              <a:t>2014/11/22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8E10C3C-4E85-4575-A477-D7627A66C5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F8B1D2A-BEC9-4407-BFEB-B296ACE55D51}" type="datetimeFigureOut">
              <a:rPr lang="zh-TW" altLang="en-US" smtClean="0"/>
              <a:t>2014/11/22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8E10C3C-4E85-4575-A477-D7627A66C5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F8B1D2A-BEC9-4407-BFEB-B296ACE55D51}" type="datetimeFigureOut">
              <a:rPr lang="zh-TW" altLang="en-US" smtClean="0"/>
              <a:t>2014/11/22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8E10C3C-4E85-4575-A477-D7627A66C5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全面品管報告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2014/11/22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277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工尚杯蓋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55093" y="3329697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80.67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09811"/>
              </p:ext>
            </p:extLst>
          </p:nvPr>
        </p:nvGraphicFramePr>
        <p:xfrm>
          <a:off x="107504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61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智慧機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殼</a:t>
            </a:r>
            <a:r>
              <a:rPr lang="en-US" altLang="zh-TW" sz="54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皮夾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50320" y="3329697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79.83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460416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61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海洋之光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54697" y="3257689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78.33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18640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56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移動台灣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68144" y="3329697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83.67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204096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70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GRAB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68540" y="3329697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78.50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18325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70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傳奇彩妝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95434" y="3206586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87.83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493591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61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遠距拍照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55093" y="3284984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85.17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788694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6140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6" algn="ctr" rtl="0">
              <a:spcBef>
                <a:spcPct val="0"/>
              </a:spcBef>
            </a:pPr>
            <a:r>
              <a:rPr lang="zh-TW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智慧樂活欣賞水族</a:t>
            </a:r>
            <a:r>
              <a:rPr lang="zh-TW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</a:t>
            </a:r>
            <a:endParaRPr lang="zh-TW" alt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68144" y="3329697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85.17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459741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4575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6" algn="ctr" rtl="0">
              <a:spcBef>
                <a:spcPct val="0"/>
              </a:spcBef>
            </a:pPr>
            <a:r>
              <a:rPr lang="zh-TW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阿炭石斑</a:t>
            </a:r>
            <a:r>
              <a:rPr lang="zh-TW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魚苗</a:t>
            </a:r>
            <a:endParaRPr lang="zh-TW" alt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68540" y="3329697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85.83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820392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0024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6" algn="ctr" rtl="0">
              <a:spcBef>
                <a:spcPct val="0"/>
              </a:spcBef>
            </a:pPr>
            <a:r>
              <a:rPr lang="zh-TW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海洋活性物質</a:t>
            </a:r>
            <a:r>
              <a:rPr lang="en-US" altLang="zh-TW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Surfactin</a:t>
            </a:r>
            <a:endParaRPr lang="zh-TW" altLang="en-US" sz="4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68144" y="3329697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84.67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337875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002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評分報告目錄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ea"/>
              <a:buAutoNum type="ea1Cht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創意小組簡報評分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工作部門運作評分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ea"/>
              <a:buAutoNum type="ea1ChtPeriod"/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1767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保健食品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084168" y="3401705"/>
            <a:ext cx="19800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83.0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512329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00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翰高級水產飼料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156176" y="3329697"/>
            <a:ext cx="19800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85.0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118246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49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Projector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星光計畫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68144" y="3329697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83.67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484658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00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漣漪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桌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23426" y="3329697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76.83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848216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56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大象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156176" y="3401705"/>
            <a:ext cx="19800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76.5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477673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9391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魔術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萬用帶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54496" y="3401705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76.89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543634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9391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Lifee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68144" y="3329697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81.67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507532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9588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3C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Helmet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68144" y="3401705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86.49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67038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9391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充電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棒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68144" y="3401705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75.99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199445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4315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3D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美容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68144" y="3329697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85.65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524515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75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創意小組簡報評分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0787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部門運作評分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經營組、全面品管組、知識庫組、情蒐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、客服組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5340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評分標準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經營組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537484"/>
              </p:ext>
            </p:extLst>
          </p:nvPr>
        </p:nvGraphicFramePr>
        <p:xfrm>
          <a:off x="1475656" y="2348880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003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14565"/>
              </p:ext>
            </p:extLst>
          </p:nvPr>
        </p:nvGraphicFramePr>
        <p:xfrm>
          <a:off x="234017" y="2128340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809684" y="378904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686966" y="3778879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833298" y="4077072"/>
            <a:ext cx="2339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86.7</a:t>
            </a:r>
            <a:endParaRPr lang="zh-TW" alt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49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評分標準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全面品管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940566"/>
              </p:ext>
            </p:extLst>
          </p:nvPr>
        </p:nvGraphicFramePr>
        <p:xfrm>
          <a:off x="1475656" y="2348880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0312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全面品管組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398115"/>
              </p:ext>
            </p:extLst>
          </p:nvPr>
        </p:nvGraphicFramePr>
        <p:xfrm>
          <a:off x="171101" y="2128340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826968" y="3645024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796136" y="3645024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024206" y="4077072"/>
            <a:ext cx="2339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82.9</a:t>
            </a:r>
            <a:endParaRPr lang="zh-TW" alt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14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評分標準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情蒐組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636790"/>
              </p:ext>
            </p:extLst>
          </p:nvPr>
        </p:nvGraphicFramePr>
        <p:xfrm>
          <a:off x="1475656" y="2348880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0312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情蒐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234172"/>
              </p:ext>
            </p:extLst>
          </p:nvPr>
        </p:nvGraphicFramePr>
        <p:xfrm>
          <a:off x="204740" y="2268001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922729" y="3284984"/>
            <a:ext cx="2339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80.9</a:t>
            </a:r>
            <a:endParaRPr lang="zh-TW" alt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54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評分標準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知識庫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496762"/>
              </p:ext>
            </p:extLst>
          </p:nvPr>
        </p:nvGraphicFramePr>
        <p:xfrm>
          <a:off x="1475656" y="2348880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0312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知識庫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087915"/>
              </p:ext>
            </p:extLst>
          </p:nvPr>
        </p:nvGraphicFramePr>
        <p:xfrm>
          <a:off x="0" y="2708920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043606" y="2060848"/>
            <a:ext cx="612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點評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940152" y="3145323"/>
            <a:ext cx="2339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82.5</a:t>
            </a:r>
            <a:endParaRPr lang="zh-TW" alt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54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評分標準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865129"/>
              </p:ext>
            </p:extLst>
          </p:nvPr>
        </p:nvGraphicFramePr>
        <p:xfrm>
          <a:off x="1475656" y="2348880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28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創意小組評分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825092"/>
              </p:ext>
            </p:extLst>
          </p:nvPr>
        </p:nvGraphicFramePr>
        <p:xfrm>
          <a:off x="755576" y="2276872"/>
          <a:ext cx="76328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4020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客服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605305"/>
              </p:ext>
            </p:extLst>
          </p:nvPr>
        </p:nvGraphicFramePr>
        <p:xfrm>
          <a:off x="209319" y="2128340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724128" y="270892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724128" y="2708920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850721" y="3155484"/>
            <a:ext cx="2339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76.8</a:t>
            </a:r>
            <a:endParaRPr lang="zh-TW" alt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pica.nipic.com/2007-10-19/20071019225352657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7" r="24397"/>
          <a:stretch/>
        </p:blipFill>
        <p:spPr bwMode="auto">
          <a:xfrm>
            <a:off x="7350717" y="1567087"/>
            <a:ext cx="1073811" cy="193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綵帶 (弧形向上) 9"/>
          <p:cNvSpPr/>
          <p:nvPr/>
        </p:nvSpPr>
        <p:spPr>
          <a:xfrm>
            <a:off x="2156781" y="847007"/>
            <a:ext cx="4804930" cy="144016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MVP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8" name="Picture 4" descr="http://thub.sssccc.net/%E5%9B%BE%E7%89%87%E7%B4%A0%E6%9D%90/high/%E7%BB%8F%E5%85%B8%E5%9B%BE%E5%BA%93/%E8%89%BA%E6%9C%AF_%E5%A5%96%E7%89%8C%E5%A5%96%E6%9D%AF/%E5%A5%96%E7%89%8C%E5%A5%96%E6%9D%AF_00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7" r="25870"/>
          <a:stretch/>
        </p:blipFill>
        <p:spPr bwMode="auto">
          <a:xfrm rot="21145242">
            <a:off x="821378" y="4018422"/>
            <a:ext cx="1041343" cy="222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https://fbcdn-sphotos-e-a.akamaihd.net/hphotos-ak-xaf1/v/t1.0-9/10592871_832239976794382_3800376243702912059_n.jpg?oh=fdd988636a1c60c37a82f1ef109685f0&amp;oe=54E16D30&amp;__gda__=1421131905_534cf4753e6c89ea59acc7cfa4356f6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04" y="2231245"/>
            <a:ext cx="3713994" cy="371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8" t="4069" r="28681" b="9676"/>
          <a:stretch/>
        </p:blipFill>
        <p:spPr>
          <a:xfrm flipH="1">
            <a:off x="4139952" y="2340908"/>
            <a:ext cx="1281218" cy="360258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1667" r="6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18" r="31905"/>
          <a:stretch/>
        </p:blipFill>
        <p:spPr>
          <a:xfrm>
            <a:off x="5868144" y="1810402"/>
            <a:ext cx="1197831" cy="44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綵帶 (弧形向上) 3"/>
          <p:cNvSpPr/>
          <p:nvPr/>
        </p:nvSpPr>
        <p:spPr>
          <a:xfrm>
            <a:off x="1763688" y="692696"/>
            <a:ext cx="5616624" cy="1448871"/>
          </a:xfrm>
          <a:prstGeom prst="ellipseRibbon2">
            <a:avLst>
              <a:gd name="adj1" fmla="val 20756"/>
              <a:gd name="adj2" fmla="val 58661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6787" y="548680"/>
            <a:ext cx="6965245" cy="1202485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優勝組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043608" y="2132856"/>
            <a:ext cx="1920473" cy="1621116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群組 10"/>
          <p:cNvGrpSpPr/>
          <p:nvPr/>
        </p:nvGrpSpPr>
        <p:grpSpPr>
          <a:xfrm>
            <a:off x="1067351" y="3761292"/>
            <a:ext cx="1920473" cy="1899957"/>
            <a:chOff x="4029502" y="2093284"/>
            <a:chExt cx="1723059" cy="1697557"/>
          </a:xfrm>
        </p:grpSpPr>
        <p:sp>
          <p:nvSpPr>
            <p:cNvPr id="12" name="圓角化同側角落矩形 11"/>
            <p:cNvSpPr/>
            <p:nvPr/>
          </p:nvSpPr>
          <p:spPr>
            <a:xfrm rot="10800000">
              <a:off x="4029502" y="2093284"/>
              <a:ext cx="1723059" cy="1697557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圓角化同側角落矩形 5"/>
            <p:cNvSpPr/>
            <p:nvPr/>
          </p:nvSpPr>
          <p:spPr>
            <a:xfrm rot="21600000">
              <a:off x="4081708" y="2093284"/>
              <a:ext cx="1618647" cy="1645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1800" b="0" i="0" kern="12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800" b="0" i="0" kern="1200" dirty="0" smtClean="0"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傳奇影妝</a:t>
              </a:r>
              <a:r>
                <a:rPr lang="zh-TW" altLang="en-US" sz="1800" b="0" i="0" kern="1200" dirty="0" smtClean="0"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 </a:t>
              </a:r>
              <a:endParaRPr lang="zh-TW" altLang="en-US" sz="1800" kern="1200" dirty="0"/>
            </a:p>
          </p:txBody>
        </p:sp>
      </p:grpSp>
      <p:sp>
        <p:nvSpPr>
          <p:cNvPr id="14" name="圓角矩形 13"/>
          <p:cNvSpPr/>
          <p:nvPr/>
        </p:nvSpPr>
        <p:spPr>
          <a:xfrm>
            <a:off x="6242340" y="2132856"/>
            <a:ext cx="1966064" cy="1641278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群組 14"/>
          <p:cNvGrpSpPr/>
          <p:nvPr/>
        </p:nvGrpSpPr>
        <p:grpSpPr>
          <a:xfrm>
            <a:off x="6228184" y="3705407"/>
            <a:ext cx="1966064" cy="1947130"/>
            <a:chOff x="1729354" y="2093009"/>
            <a:chExt cx="1371931" cy="1698177"/>
          </a:xfrm>
        </p:grpSpPr>
        <p:sp>
          <p:nvSpPr>
            <p:cNvPr id="16" name="圓角化同側角落矩形 15"/>
            <p:cNvSpPr/>
            <p:nvPr/>
          </p:nvSpPr>
          <p:spPr>
            <a:xfrm rot="10800000">
              <a:off x="1729354" y="2093009"/>
              <a:ext cx="1371931" cy="1698177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圓角化同側角落矩形 5"/>
            <p:cNvSpPr/>
            <p:nvPr/>
          </p:nvSpPr>
          <p:spPr>
            <a:xfrm rot="21600000">
              <a:off x="1771546" y="2093009"/>
              <a:ext cx="1287547" cy="1655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1800" b="0" i="0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800" b="0" i="0" kern="1200" dirty="0" smtClean="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阿炭石斑魚苗 </a:t>
              </a:r>
              <a:endParaRPr lang="zh-TW" altLang="en-US" sz="1800" kern="1200" dirty="0"/>
            </a:p>
          </p:txBody>
        </p:sp>
      </p:grpSp>
      <p:sp>
        <p:nvSpPr>
          <p:cNvPr id="19" name="圓角矩形 18"/>
          <p:cNvSpPr/>
          <p:nvPr/>
        </p:nvSpPr>
        <p:spPr>
          <a:xfrm>
            <a:off x="3554583" y="2130043"/>
            <a:ext cx="2025529" cy="1622020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群組 19"/>
          <p:cNvGrpSpPr/>
          <p:nvPr/>
        </p:nvGrpSpPr>
        <p:grpSpPr>
          <a:xfrm>
            <a:off x="3530840" y="3736965"/>
            <a:ext cx="2025529" cy="1924283"/>
            <a:chOff x="2196547" y="2067124"/>
            <a:chExt cx="1723059" cy="1698177"/>
          </a:xfrm>
        </p:grpSpPr>
        <p:sp>
          <p:nvSpPr>
            <p:cNvPr id="21" name="圓角化同側角落矩形 20"/>
            <p:cNvSpPr/>
            <p:nvPr/>
          </p:nvSpPr>
          <p:spPr>
            <a:xfrm rot="10800000">
              <a:off x="2196547" y="2067124"/>
              <a:ext cx="1723059" cy="1698177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圓角化同側角落矩形 5"/>
            <p:cNvSpPr/>
            <p:nvPr/>
          </p:nvSpPr>
          <p:spPr>
            <a:xfrm rot="21600000">
              <a:off x="2248772" y="2067124"/>
              <a:ext cx="1618609" cy="1645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2000" b="0" i="0" kern="12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0" i="0" kern="1200" dirty="0" smtClean="0">
                  <a:solidFill>
                    <a:srgbClr val="00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3C Helment </a:t>
              </a:r>
              <a:endParaRPr lang="zh-TW" alt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54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食在方便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731798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68144" y="3329697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76.83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 a Cup</a:t>
            </a:r>
            <a:endParaRPr lang="zh-TW" altLang="en-US" sz="5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92301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68144" y="3257689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77.33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罩行無阻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306666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08617" y="3350602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83.83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Shirt</a:t>
            </a:r>
            <a:endParaRPr lang="zh-TW" altLang="en-US" sz="5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57333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08617" y="3350602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78.33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iLife</a:t>
            </a:r>
            <a:endParaRPr lang="zh-TW" altLang="en-US" sz="5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28529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得分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96136" y="2852936"/>
            <a:ext cx="25922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228184" y="3284984"/>
            <a:ext cx="19800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73.5</a:t>
            </a:r>
            <a:endParaRPr lang="zh-TW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552902"/>
              </p:ext>
            </p:extLst>
          </p:nvPr>
        </p:nvGraphicFramePr>
        <p:xfrm>
          <a:off x="0" y="2308360"/>
          <a:ext cx="6516216" cy="324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61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615</TotalTime>
  <Words>270</Words>
  <Application>Microsoft Office PowerPoint</Application>
  <PresentationFormat>如螢幕大小 (4:3)</PresentationFormat>
  <Paragraphs>113</Paragraphs>
  <Slides>42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圖釘</vt:lpstr>
      <vt:lpstr>全面品管報告</vt:lpstr>
      <vt:lpstr>評分報告目錄</vt:lpstr>
      <vt:lpstr>創意小組簡報評分 </vt:lpstr>
      <vt:lpstr>創意小組評分標準</vt:lpstr>
      <vt:lpstr>食在方便</vt:lpstr>
      <vt:lpstr>Cup a Cup</vt:lpstr>
      <vt:lpstr>罩行無阻</vt:lpstr>
      <vt:lpstr>Green Shirt</vt:lpstr>
      <vt:lpstr>iLife</vt:lpstr>
      <vt:lpstr>工尚杯蓋</vt:lpstr>
      <vt:lpstr>智慧機殼皮夾</vt:lpstr>
      <vt:lpstr>海洋之光</vt:lpstr>
      <vt:lpstr>移動台灣</vt:lpstr>
      <vt:lpstr>GRAB</vt:lpstr>
      <vt:lpstr>傳奇彩妝</vt:lpstr>
      <vt:lpstr>遠距拍照</vt:lpstr>
      <vt:lpstr>智慧樂活欣賞水族雲</vt:lpstr>
      <vt:lpstr>阿炭石斑魚苗</vt:lpstr>
      <vt:lpstr>海洋活性物質Surfactin</vt:lpstr>
      <vt:lpstr>安哲保健食品</vt:lpstr>
      <vt:lpstr>鼎翰高級水產飼料</vt:lpstr>
      <vt:lpstr>Projector 2星光計畫 </vt:lpstr>
      <vt:lpstr>漣漪桌</vt:lpstr>
      <vt:lpstr>收納大象</vt:lpstr>
      <vt:lpstr>魔術萬用帶</vt:lpstr>
      <vt:lpstr>Lifee </vt:lpstr>
      <vt:lpstr>3C Helmet</vt:lpstr>
      <vt:lpstr>充電棒</vt:lpstr>
      <vt:lpstr>3D 美容App</vt:lpstr>
      <vt:lpstr>工作部門運作評分 </vt:lpstr>
      <vt:lpstr>評分標準-經營組</vt:lpstr>
      <vt:lpstr>評分結果-經營組</vt:lpstr>
      <vt:lpstr>評分標準-全面品管組</vt:lpstr>
      <vt:lpstr>評分結果-全面品管組</vt:lpstr>
      <vt:lpstr>評分標準-情蒐組</vt:lpstr>
      <vt:lpstr>評分結果-情蒐組</vt:lpstr>
      <vt:lpstr>評分標準-知識庫組</vt:lpstr>
      <vt:lpstr>評分結果-知識庫組</vt:lpstr>
      <vt:lpstr>評分標準-客服組</vt:lpstr>
      <vt:lpstr>評分結果-客服組</vt:lpstr>
      <vt:lpstr>MVP</vt:lpstr>
      <vt:lpstr>優勝組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全面品管報告</dc:title>
  <dc:creator>Tso</dc:creator>
  <cp:lastModifiedBy>LeftC</cp:lastModifiedBy>
  <cp:revision>44</cp:revision>
  <dcterms:created xsi:type="dcterms:W3CDTF">2014-10-27T04:29:06Z</dcterms:created>
  <dcterms:modified xsi:type="dcterms:W3CDTF">2014-11-22T06:36:17Z</dcterms:modified>
</cp:coreProperties>
</file>